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361" r:id="rId5"/>
    <p:sldId id="265" r:id="rId6"/>
    <p:sldId id="362" r:id="rId7"/>
    <p:sldId id="363" r:id="rId8"/>
    <p:sldId id="364" r:id="rId9"/>
    <p:sldId id="365" r:id="rId10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28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CC144-D120-4F3F-8162-AEA52903E8B4}" type="datetimeFigureOut">
              <a:rPr lang="et-EE" smtClean="0"/>
              <a:t>28.04.2021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F7843-0C73-4F20-9894-684F1CAEA96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95654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4E4FC-4DF7-8B4C-A9A2-DDE2D6DD1464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4791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FADE0-8AF9-4D30-9E4E-EA18454FB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8EEE16-27BB-4413-8B9A-5BC2E1A8DF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DF8CD-5D7D-47D8-811F-0C69E9CE9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714E-6324-4D2D-B45E-D111ACEC7C8E}" type="datetimeFigureOut">
              <a:rPr lang="et-EE" smtClean="0"/>
              <a:t>28.04.2021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57F3A-67B2-4369-9C93-837E24177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C63F8-9B3F-4841-A8BB-19C0528CB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5D81-AAFB-4BC7-B588-D8D984315A5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26860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F2C7B-4929-4767-86A4-F579417D3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FE831F-C72C-4525-A29E-0897E7E43B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3799A-58E0-4AE4-80CF-C2E17F321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714E-6324-4D2D-B45E-D111ACEC7C8E}" type="datetimeFigureOut">
              <a:rPr lang="et-EE" smtClean="0"/>
              <a:t>28.04.2021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3A411A-B9B8-4737-8B68-C92BD9860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F47991-6081-402B-80A6-6DDBF1DD1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5D81-AAFB-4BC7-B588-D8D984315A5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33326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B89F44-AC57-430A-9972-7466193573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78C849-E103-4017-85B1-9E3A18CC36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756DD-BA12-41BC-9C92-9B433DE19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714E-6324-4D2D-B45E-D111ACEC7C8E}" type="datetimeFigureOut">
              <a:rPr lang="et-EE" smtClean="0"/>
              <a:t>28.04.2021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C902A-B80C-4E50-99FC-FF1501490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60F9C-3F3F-4CF6-8D99-5E0B113AA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5D81-AAFB-4BC7-B588-D8D984315A5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46514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Divi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-152400" y="-88900"/>
            <a:ext cx="12479867" cy="703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4" name="Title 8"/>
          <p:cNvSpPr>
            <a:spLocks noGrp="1"/>
          </p:cNvSpPr>
          <p:nvPr>
            <p:ph type="title"/>
          </p:nvPr>
        </p:nvSpPr>
        <p:spPr>
          <a:xfrm>
            <a:off x="609602" y="2329444"/>
            <a:ext cx="5503332" cy="2273300"/>
          </a:xfrm>
          <a:prstGeom prst="rect">
            <a:avLst/>
          </a:prstGeom>
        </p:spPr>
        <p:txBody>
          <a:bodyPr anchor="t"/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09600" y="4259848"/>
            <a:ext cx="4521200" cy="88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i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08243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D50B2-503C-4994-BEC5-F49F7604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DE4CC-FEA4-4533-AE0F-544D0A34F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13072-78AC-4A37-9BE9-532A260E7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714E-6324-4D2D-B45E-D111ACEC7C8E}" type="datetimeFigureOut">
              <a:rPr lang="et-EE" smtClean="0"/>
              <a:t>28.04.2021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BDA5B-6AFC-4497-B75F-9109AF8C5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A57B3A-E257-49E8-A87B-11FA472F1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5D81-AAFB-4BC7-B588-D8D984315A5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30413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2A995-1FAC-463B-BB17-294388282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32F29B-E46A-4E51-831D-A2A976D2E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D5F28-B3CB-43C9-AB40-28BBA2FAA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714E-6324-4D2D-B45E-D111ACEC7C8E}" type="datetimeFigureOut">
              <a:rPr lang="et-EE" smtClean="0"/>
              <a:t>28.04.2021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1B4AF-EADB-4483-9C31-BA5D59736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6C717-1493-4E1E-859B-358127C2B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5D81-AAFB-4BC7-B588-D8D984315A5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57770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25E2B-AFAE-453A-951C-DC8D1354C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55F3-2B97-4821-A407-48B1CD42FC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4D7693-E50E-457C-826F-369C4AB968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A935E-DD83-43A7-B76B-295011184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714E-6324-4D2D-B45E-D111ACEC7C8E}" type="datetimeFigureOut">
              <a:rPr lang="et-EE" smtClean="0"/>
              <a:t>28.04.2021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A7E977-A3E0-4514-8AA5-9123E638B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24F8A1-8460-4931-98AD-85F90AEB7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5D81-AAFB-4BC7-B588-D8D984315A5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5292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9E8F1-E0A4-4D86-B49B-E71534EBB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8B2CB9-0E52-4F5A-B137-86D4EF700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D43379-D1F6-41A1-9E8C-34E59892A0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A09BB4-BE0F-4235-91F8-A4B7C859E2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7E0428-4D24-4316-87DA-7201A65772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60FBB9-3D5C-4BF4-AE1B-77DDF8DFA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714E-6324-4D2D-B45E-D111ACEC7C8E}" type="datetimeFigureOut">
              <a:rPr lang="et-EE" smtClean="0"/>
              <a:t>28.04.2021</a:t>
            </a:fld>
            <a:endParaRPr lang="et-E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228AC4-7366-41FB-A6E2-8FFB94F5C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039815-309A-4AB3-AFEC-BC8B0A035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5D81-AAFB-4BC7-B588-D8D984315A5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04863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B7EA5-EC8A-4460-BAAD-B883EC6E3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E78FF0-8A70-4380-9B78-83C0D7416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714E-6324-4D2D-B45E-D111ACEC7C8E}" type="datetimeFigureOut">
              <a:rPr lang="et-EE" smtClean="0"/>
              <a:t>28.04.2021</a:t>
            </a:fld>
            <a:endParaRPr lang="et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01978B-81A6-4036-A329-7F2F88FFE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40E83B-649F-4F1F-B760-E58101938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5D81-AAFB-4BC7-B588-D8D984315A5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19778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CD83D5-26C4-47C6-B032-B80315B23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714E-6324-4D2D-B45E-D111ACEC7C8E}" type="datetimeFigureOut">
              <a:rPr lang="et-EE" smtClean="0"/>
              <a:t>28.04.2021</a:t>
            </a:fld>
            <a:endParaRPr lang="et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294BD0-0E31-4177-B121-253C2795F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741AE6-4E43-437D-ACDF-CDFCD3F0D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5D81-AAFB-4BC7-B588-D8D984315A5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096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495CD-F412-4D6A-AD6F-5554C8745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BF381-4C87-453F-AB6C-43B28C6231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C34DE2-A32E-47EE-B468-F279140590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58182A-109F-4EA7-B51A-DCEFA8302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714E-6324-4D2D-B45E-D111ACEC7C8E}" type="datetimeFigureOut">
              <a:rPr lang="et-EE" smtClean="0"/>
              <a:t>28.04.2021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79EBD-0199-4DDE-A60B-9C09275C3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662C87-4DDA-444B-9F77-E2DD47B81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5D81-AAFB-4BC7-B588-D8D984315A5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7494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9F50B-22A7-4802-8B2D-88B0440AB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7499D8-26B8-4492-822D-DA62332145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DA6A4-85C4-444F-A13A-6CCA678882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B9728-A368-4E21-8A4E-27E8E651F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714E-6324-4D2D-B45E-D111ACEC7C8E}" type="datetimeFigureOut">
              <a:rPr lang="et-EE" smtClean="0"/>
              <a:t>28.04.2021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6FE688-750B-40CB-96AE-25BC76E82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06C998-4BE0-418A-B49B-50D0963C9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55D81-AAFB-4BC7-B588-D8D984315A5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22710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97B5D6-5FD7-4D50-8771-8ED3EF609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D5A8DC-38BD-4D3B-90E9-BBA5CE49A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0F3C0-0A09-4C76-A053-73B189AE7B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6714E-6324-4D2D-B45E-D111ACEC7C8E}" type="datetimeFigureOut">
              <a:rPr lang="et-EE" smtClean="0"/>
              <a:t>28.04.2021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FD5BF-BDD4-4E6A-BD78-1718C37EF1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B385E-BD1E-41E6-B2D8-14C2FD7326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55D81-AAFB-4BC7-B588-D8D984315A5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7921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5A60EC0-4C7A-4BDE-A34E-CFCB95DA54AF}"/>
              </a:ext>
            </a:extLst>
          </p:cNvPr>
          <p:cNvSpPr/>
          <p:nvPr/>
        </p:nvSpPr>
        <p:spPr>
          <a:xfrm>
            <a:off x="0" y="0"/>
            <a:ext cx="12192000" cy="540774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813" y="1143409"/>
            <a:ext cx="9634293" cy="2273300"/>
          </a:xfrm>
        </p:spPr>
        <p:txBody>
          <a:bodyPr>
            <a:normAutofit/>
          </a:bodyPr>
          <a:lstStyle/>
          <a:p>
            <a:pPr algn="ctr"/>
            <a:r>
              <a:rPr lang="en-GB" sz="6000" dirty="0">
                <a:solidFill>
                  <a:schemeClr val="tx1"/>
                </a:solidFill>
              </a:rPr>
              <a:t>Ringmajanduse teabevahetuse rakkerühm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476625" y="3873583"/>
            <a:ext cx="3106667" cy="687052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I kohtumine</a:t>
            </a: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DDF855F-A724-45EF-A059-2A8FAF24B588}"/>
              </a:ext>
            </a:extLst>
          </p:cNvPr>
          <p:cNvCxnSpPr/>
          <p:nvPr/>
        </p:nvCxnSpPr>
        <p:spPr>
          <a:xfrm>
            <a:off x="1036320" y="3322320"/>
            <a:ext cx="99872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C382B572-3ED7-4829-BB33-376231D22A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765670"/>
            <a:ext cx="2497394" cy="724714"/>
          </a:xfrm>
          <a:prstGeom prst="rect">
            <a:avLst/>
          </a:prstGeom>
        </p:spPr>
      </p:pic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A335DA0-0C90-4E82-9861-E17FCBA574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625" y="5670123"/>
            <a:ext cx="3053899" cy="974517"/>
          </a:xfrm>
          <a:prstGeom prst="rect">
            <a:avLst/>
          </a:prstGeom>
        </p:spPr>
      </p:pic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E7EEF46E-D720-4C20-8C68-172A379E6040}"/>
              </a:ext>
            </a:extLst>
          </p:cNvPr>
          <p:cNvSpPr txBox="1">
            <a:spLocks/>
          </p:cNvSpPr>
          <p:nvPr/>
        </p:nvSpPr>
        <p:spPr>
          <a:xfrm>
            <a:off x="9930581" y="4923121"/>
            <a:ext cx="1993649" cy="4105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tx1"/>
                </a:solidFill>
              </a:rPr>
              <a:t>28. </a:t>
            </a:r>
            <a:r>
              <a:rPr lang="en-US" dirty="0" err="1">
                <a:solidFill>
                  <a:schemeClr val="tx1"/>
                </a:solidFill>
              </a:rPr>
              <a:t>aprill</a:t>
            </a:r>
            <a:r>
              <a:rPr lang="en-US" dirty="0">
                <a:solidFill>
                  <a:schemeClr val="tx1"/>
                </a:solidFill>
              </a:rPr>
              <a:t> 2021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561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F1553-8163-4BBD-918A-EF3582B63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accent1"/>
                </a:solidFill>
              </a:rPr>
              <a:t>Kohtumise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päevakava</a:t>
            </a:r>
            <a:endParaRPr lang="et-EE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04133-1EDF-47AD-8A51-B817EA33D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19" y="1917752"/>
            <a:ext cx="10036277" cy="3991436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sz="2400" dirty="0"/>
              <a:t>14:00 – 14:10 	</a:t>
            </a:r>
            <a:r>
              <a:rPr lang="en-US" sz="2400" b="1" dirty="0" err="1"/>
              <a:t>Sissejuhatus</a:t>
            </a:r>
            <a:r>
              <a:rPr lang="en-US" sz="2400" b="1" dirty="0"/>
              <a:t> ja </a:t>
            </a:r>
            <a:r>
              <a:rPr lang="en-US" sz="2400" b="1" dirty="0" err="1"/>
              <a:t>töörühma</a:t>
            </a:r>
            <a:r>
              <a:rPr lang="en-US" sz="2400" b="1" dirty="0"/>
              <a:t> </a:t>
            </a:r>
            <a:r>
              <a:rPr lang="en-US" sz="2400" b="1" dirty="0" err="1"/>
              <a:t>eesmärgi</a:t>
            </a:r>
            <a:r>
              <a:rPr lang="en-US" sz="2400" b="1" dirty="0"/>
              <a:t> </a:t>
            </a:r>
            <a:r>
              <a:rPr lang="en-US" sz="2400" b="1" dirty="0" err="1"/>
              <a:t>tutvustus</a:t>
            </a:r>
            <a:r>
              <a:rPr lang="en-US" sz="2400" b="1" dirty="0"/>
              <a:t> </a:t>
            </a:r>
            <a:r>
              <a:rPr lang="en-US" sz="2400" dirty="0"/>
              <a:t>– 				</a:t>
            </a:r>
            <a:r>
              <a:rPr lang="en-US" sz="2400" i="1" dirty="0" err="1"/>
              <a:t>töörühma</a:t>
            </a:r>
            <a:r>
              <a:rPr lang="en-US" sz="2400" i="1" dirty="0"/>
              <a:t> </a:t>
            </a:r>
            <a:r>
              <a:rPr lang="en-US" sz="2400" i="1" dirty="0" err="1"/>
              <a:t>koordinaator</a:t>
            </a:r>
            <a:endParaRPr lang="en-US" sz="2400" i="1" dirty="0"/>
          </a:p>
          <a:p>
            <a:pPr indent="0">
              <a:buNone/>
            </a:pPr>
            <a:r>
              <a:rPr lang="en-US" sz="2400" dirty="0"/>
              <a:t>14:10 – 14:25	</a:t>
            </a:r>
            <a:r>
              <a:rPr lang="en-US" sz="2400" b="1" dirty="0"/>
              <a:t>Eesti </a:t>
            </a:r>
            <a:r>
              <a:rPr lang="en-US" sz="2400" b="1" dirty="0" err="1"/>
              <a:t>ringmajanduse</a:t>
            </a:r>
            <a:r>
              <a:rPr lang="en-US" sz="2400" b="1" dirty="0"/>
              <a:t> </a:t>
            </a:r>
            <a:r>
              <a:rPr lang="en-US" sz="2400" b="1" dirty="0" err="1"/>
              <a:t>tegevuskava</a:t>
            </a:r>
            <a:r>
              <a:rPr lang="en-US" sz="2400" b="1" dirty="0"/>
              <a:t>, </a:t>
            </a:r>
            <a:r>
              <a:rPr lang="en-US" sz="2400" b="1" dirty="0" err="1"/>
              <a:t>arengute</a:t>
            </a:r>
            <a:r>
              <a:rPr lang="en-US" sz="2400" b="1" dirty="0"/>
              <a:t> ja </a:t>
            </a:r>
            <a:r>
              <a:rPr lang="en-US" sz="2400" b="1" dirty="0" err="1"/>
              <a:t>plaanide</a:t>
            </a:r>
            <a:r>
              <a:rPr lang="en-US" sz="2400" b="1" dirty="0"/>
              <a:t> 			</a:t>
            </a:r>
            <a:r>
              <a:rPr lang="en-US" sz="2400" b="1" dirty="0" err="1"/>
              <a:t>tutvustus</a:t>
            </a:r>
            <a:r>
              <a:rPr lang="en-US" sz="2400" b="1" dirty="0"/>
              <a:t> </a:t>
            </a:r>
            <a:r>
              <a:rPr lang="en-US" sz="2400" dirty="0"/>
              <a:t>– </a:t>
            </a:r>
            <a:r>
              <a:rPr lang="en-US" sz="2400" i="1" dirty="0"/>
              <a:t>Krista Kupits </a:t>
            </a:r>
            <a:r>
              <a:rPr lang="en-US" sz="2400" i="1" dirty="0" err="1"/>
              <a:t>Keskkonnaministeeriumist</a:t>
            </a:r>
            <a:endParaRPr lang="en-US" sz="2400" i="1" dirty="0"/>
          </a:p>
          <a:p>
            <a:pPr indent="0">
              <a:buNone/>
            </a:pPr>
            <a:r>
              <a:rPr lang="en-US" sz="2400" dirty="0"/>
              <a:t>14:25 – 14:50	</a:t>
            </a:r>
            <a:r>
              <a:rPr lang="en-US" sz="2400" b="1" dirty="0" err="1"/>
              <a:t>Arutelu</a:t>
            </a:r>
            <a:r>
              <a:rPr lang="en-US" sz="2400" b="1" dirty="0"/>
              <a:t>, </a:t>
            </a:r>
            <a:r>
              <a:rPr lang="en-US" sz="2400" b="1" dirty="0" err="1"/>
              <a:t>küsimused</a:t>
            </a:r>
            <a:r>
              <a:rPr lang="en-US" sz="2400" b="1" dirty="0"/>
              <a:t> ja </a:t>
            </a:r>
            <a:r>
              <a:rPr lang="en-US" sz="2400" b="1" dirty="0" err="1"/>
              <a:t>vastused</a:t>
            </a:r>
            <a:r>
              <a:rPr lang="en-US" sz="2400" b="1" dirty="0"/>
              <a:t>, </a:t>
            </a:r>
            <a:r>
              <a:rPr lang="en-US" sz="2400" b="1" dirty="0" err="1"/>
              <a:t>praktiliste</a:t>
            </a:r>
            <a:r>
              <a:rPr lang="en-US" sz="2400" b="1" dirty="0"/>
              <a:t> </a:t>
            </a:r>
            <a:r>
              <a:rPr lang="en-US" sz="2400" b="1" dirty="0" err="1"/>
              <a:t>kogemuste</a:t>
            </a:r>
            <a:r>
              <a:rPr lang="en-US" sz="2400" b="1" dirty="0"/>
              <a:t> 			</a:t>
            </a:r>
            <a:r>
              <a:rPr lang="en-US" sz="2400" b="1" dirty="0" err="1"/>
              <a:t>jagamine</a:t>
            </a:r>
            <a:endParaRPr lang="en-US" sz="2400" dirty="0"/>
          </a:p>
          <a:p>
            <a:pPr indent="0">
              <a:buNone/>
            </a:pPr>
            <a:r>
              <a:rPr lang="en-US" sz="2400" dirty="0"/>
              <a:t>14:50 – 15:00</a:t>
            </a:r>
            <a:r>
              <a:rPr lang="en-US" sz="2400" b="0" dirty="0"/>
              <a:t>	</a:t>
            </a:r>
            <a:r>
              <a:rPr lang="en-US" sz="2400" b="1" dirty="0" err="1"/>
              <a:t>Kokkuvõte</a:t>
            </a:r>
            <a:r>
              <a:rPr lang="en-US" sz="2400" b="1" dirty="0"/>
              <a:t> ja </a:t>
            </a:r>
            <a:r>
              <a:rPr lang="en-US" sz="2400" b="1" dirty="0" err="1"/>
              <a:t>edasine</a:t>
            </a:r>
            <a:r>
              <a:rPr lang="en-US" sz="2400" b="1" dirty="0"/>
              <a:t> </a:t>
            </a:r>
            <a:r>
              <a:rPr lang="en-US" sz="2400" b="1" dirty="0" err="1"/>
              <a:t>plaan</a:t>
            </a:r>
            <a:endParaRPr lang="et-EE" sz="2400" b="1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1A6942A-B36B-4434-9812-1D0141D546C6}"/>
              </a:ext>
            </a:extLst>
          </p:cNvPr>
          <p:cNvCxnSpPr/>
          <p:nvPr/>
        </p:nvCxnSpPr>
        <p:spPr>
          <a:xfrm>
            <a:off x="731519" y="1493521"/>
            <a:ext cx="998728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5122CC5D-E4DB-4DC7-9934-E637C62A8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625" y="5670123"/>
            <a:ext cx="3053899" cy="974517"/>
          </a:xfrm>
          <a:prstGeom prst="rect">
            <a:avLst/>
          </a:prstGeom>
        </p:spPr>
      </p:pic>
      <p:pic>
        <p:nvPicPr>
          <p:cNvPr id="19" name="Picture 18" descr="Text&#10;&#10;Description automatically generated">
            <a:extLst>
              <a:ext uri="{FF2B5EF4-FFF2-40B4-BE49-F238E27FC236}">
                <a16:creationId xmlns:a16="http://schemas.microsoft.com/office/drawing/2014/main" id="{3AEF7040-E62F-4FCD-8A9E-1499666DB6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765670"/>
            <a:ext cx="2497394" cy="724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067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F1553-8163-4BBD-918A-EF3582B63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b="1" dirty="0">
                <a:solidFill>
                  <a:schemeClr val="accent1"/>
                </a:solidFill>
              </a:rPr>
              <a:t>RINGMAJANDUSE FOORUM</a:t>
            </a:r>
            <a:br>
              <a:rPr lang="et-EE" b="1" dirty="0">
                <a:solidFill>
                  <a:schemeClr val="accent1"/>
                </a:solidFill>
              </a:rPr>
            </a:br>
            <a:r>
              <a:rPr lang="et-EE" sz="3200" dirty="0">
                <a:solidFill>
                  <a:schemeClr val="accent1"/>
                </a:solidFill>
              </a:rPr>
              <a:t>platvorm ringmajandusest huvitatud ettevõtetele</a:t>
            </a:r>
            <a:endParaRPr lang="et-EE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04133-1EDF-47AD-8A51-B817EA33D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854" y="2281545"/>
            <a:ext cx="10124768" cy="3755462"/>
          </a:xfrm>
        </p:spPr>
        <p:txBody>
          <a:bodyPr>
            <a:normAutofit/>
          </a:bodyPr>
          <a:lstStyle/>
          <a:p>
            <a:pPr marL="685800" indent="-457200"/>
            <a:r>
              <a:rPr lang="en-US" sz="2400" b="1" dirty="0"/>
              <a:t>A</a:t>
            </a:r>
            <a:r>
              <a:rPr lang="et-EE" sz="2400" b="1" dirty="0"/>
              <a:t>vatud teabevahetusplatvorm</a:t>
            </a:r>
            <a:r>
              <a:rPr lang="et-EE" sz="2400" b="0" dirty="0"/>
              <a:t>, mille eesmärgiks on tõsta ettevõtete teadlikkust ringmajandusest ja toetada üleminekut ringmajanduse majandusmudelite üha laialdasemale rakendamisele.</a:t>
            </a:r>
            <a:endParaRPr lang="en-US" sz="2400" b="0" dirty="0"/>
          </a:p>
          <a:p>
            <a:pPr marL="685800" indent="-457200"/>
            <a:r>
              <a:rPr lang="et-EE" sz="2400" b="1" dirty="0"/>
              <a:t>Kogume</a:t>
            </a:r>
            <a:r>
              <a:rPr lang="et-EE" sz="2400" b="0" dirty="0"/>
              <a:t> ja </a:t>
            </a:r>
            <a:r>
              <a:rPr lang="et-EE" sz="2400" b="1" dirty="0"/>
              <a:t>jagame teavet </a:t>
            </a:r>
            <a:r>
              <a:rPr lang="et-EE" sz="2400" b="0" dirty="0"/>
              <a:t>ringmajanduse arengutest ja parimatest praktikatest.</a:t>
            </a:r>
          </a:p>
          <a:p>
            <a:pPr marL="685800" indent="-457200"/>
            <a:r>
              <a:rPr lang="et-EE" sz="2400" b="1" dirty="0"/>
              <a:t>Korraldame</a:t>
            </a:r>
            <a:r>
              <a:rPr lang="et-EE" sz="2400" b="0" dirty="0"/>
              <a:t> regulaarseid </a:t>
            </a:r>
            <a:r>
              <a:rPr lang="et-EE" sz="2400" b="1" dirty="0"/>
              <a:t>teavitusüritusi</a:t>
            </a:r>
            <a:r>
              <a:rPr lang="et-EE" sz="2400" b="0" dirty="0"/>
              <a:t> ringmajandusega seotud teemade tutvustamiseks ja arendamiseks.</a:t>
            </a:r>
          </a:p>
          <a:p>
            <a:pPr marL="685800" indent="-457200"/>
            <a:r>
              <a:rPr lang="et-EE" sz="2400" b="0" dirty="0"/>
              <a:t>Aitame ettevõtetel </a:t>
            </a:r>
            <a:r>
              <a:rPr lang="et-EE" sz="2400" b="1" dirty="0"/>
              <a:t>luua ja vahendada kontakte </a:t>
            </a:r>
            <a:r>
              <a:rPr lang="et-EE" sz="2400" b="0" dirty="0"/>
              <a:t>ringmajanduse ärimudelite rakendamiseks nii Eestis kui ka rahvusvahelisel tasandil.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1A6942A-B36B-4434-9812-1D0141D546C6}"/>
              </a:ext>
            </a:extLst>
          </p:cNvPr>
          <p:cNvCxnSpPr/>
          <p:nvPr/>
        </p:nvCxnSpPr>
        <p:spPr>
          <a:xfrm>
            <a:off x="711854" y="1778657"/>
            <a:ext cx="998728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E1BDD09A-77D1-4A5C-9BF4-62D3EB1073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522" y="323040"/>
            <a:ext cx="3053899" cy="974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647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F1553-8163-4BBD-918A-EF3582B63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Rakkerühma eesmärgid</a:t>
            </a:r>
            <a:endParaRPr lang="et-EE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04133-1EDF-47AD-8A51-B817EA33D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19" y="1917752"/>
            <a:ext cx="10036277" cy="3991436"/>
          </a:xfrm>
        </p:spPr>
        <p:txBody>
          <a:bodyPr>
            <a:normAutofit lnSpcReduction="10000"/>
          </a:bodyPr>
          <a:lstStyle/>
          <a:p>
            <a:pPr marL="685800" indent="-457200">
              <a:buAutoNum type="arabicPeriod"/>
            </a:pPr>
            <a:r>
              <a:rPr lang="en-US" sz="3200" b="0" dirty="0"/>
              <a:t>Süsteemne ja koordineeritud infov</a:t>
            </a:r>
            <a:r>
              <a:rPr lang="en-US" sz="3200" dirty="0"/>
              <a:t>ahetus eri rakkerühmade ja huvigruppide vahel</a:t>
            </a:r>
          </a:p>
          <a:p>
            <a:pPr marL="685800" indent="-457200">
              <a:buAutoNum type="arabicPeriod"/>
            </a:pPr>
            <a:r>
              <a:rPr lang="en-US" sz="3200" dirty="0"/>
              <a:t>Erinevate </a:t>
            </a:r>
            <a:r>
              <a:rPr lang="en-US" sz="3200" dirty="0" err="1"/>
              <a:t>ringmajandust</a:t>
            </a:r>
            <a:r>
              <a:rPr lang="en-US" sz="3200" dirty="0"/>
              <a:t> </a:t>
            </a:r>
            <a:r>
              <a:rPr lang="en-US" sz="3200" dirty="0" err="1"/>
              <a:t>puudutavate</a:t>
            </a:r>
            <a:r>
              <a:rPr lang="en-US" sz="3200" dirty="0"/>
              <a:t> </a:t>
            </a:r>
            <a:r>
              <a:rPr lang="en-US" sz="3200" dirty="0" err="1"/>
              <a:t>tegevuste</a:t>
            </a:r>
            <a:r>
              <a:rPr lang="en-US" sz="3200" dirty="0"/>
              <a:t> </a:t>
            </a:r>
            <a:r>
              <a:rPr lang="en-US" sz="3200" dirty="0" err="1"/>
              <a:t>sh</a:t>
            </a:r>
            <a:r>
              <a:rPr lang="en-US" sz="3200" dirty="0"/>
              <a:t> </a:t>
            </a:r>
            <a:r>
              <a:rPr lang="en-US" sz="3200" dirty="0" err="1"/>
              <a:t>ürituste</a:t>
            </a:r>
            <a:r>
              <a:rPr lang="en-US" sz="3200" dirty="0"/>
              <a:t> </a:t>
            </a:r>
            <a:r>
              <a:rPr lang="en-US" sz="3200" dirty="0" err="1"/>
              <a:t>kajastamine</a:t>
            </a:r>
            <a:endParaRPr lang="en-US" sz="3200" dirty="0"/>
          </a:p>
          <a:p>
            <a:pPr marL="685800" indent="-457200">
              <a:buAutoNum type="arabicPeriod"/>
            </a:pPr>
            <a:r>
              <a:rPr lang="en-US" sz="3200" dirty="0" err="1"/>
              <a:t>Parimate</a:t>
            </a:r>
            <a:r>
              <a:rPr lang="en-US" sz="3200" dirty="0"/>
              <a:t> </a:t>
            </a:r>
            <a:r>
              <a:rPr lang="en-US" sz="3200" dirty="0" err="1"/>
              <a:t>praktikate</a:t>
            </a:r>
            <a:r>
              <a:rPr lang="en-US" sz="3200" dirty="0"/>
              <a:t> </a:t>
            </a:r>
            <a:r>
              <a:rPr lang="en-US" sz="3200" dirty="0" err="1"/>
              <a:t>kogumine</a:t>
            </a:r>
            <a:r>
              <a:rPr lang="en-US" sz="3200" dirty="0"/>
              <a:t> ja </a:t>
            </a:r>
            <a:r>
              <a:rPr lang="en-US" sz="3200" dirty="0" err="1"/>
              <a:t>tutvustamine</a:t>
            </a:r>
            <a:endParaRPr lang="en-US" sz="3200" dirty="0"/>
          </a:p>
          <a:p>
            <a:pPr marL="685800" indent="-457200">
              <a:buAutoNum type="arabicPeriod"/>
            </a:pPr>
            <a:r>
              <a:rPr lang="en-US" sz="3200" dirty="0"/>
              <a:t>Eri </a:t>
            </a:r>
            <a:r>
              <a:rPr lang="en-US" sz="3200" dirty="0" err="1"/>
              <a:t>valdkondade</a:t>
            </a:r>
            <a:r>
              <a:rPr lang="en-US" sz="3200" dirty="0"/>
              <a:t> </a:t>
            </a:r>
            <a:r>
              <a:rPr lang="en-US" sz="3200" dirty="0" err="1"/>
              <a:t>osapoolte</a:t>
            </a:r>
            <a:r>
              <a:rPr lang="en-US" sz="3200" dirty="0"/>
              <a:t> </a:t>
            </a:r>
            <a:r>
              <a:rPr lang="en-US" sz="3200" dirty="0" err="1"/>
              <a:t>eesmärkide</a:t>
            </a:r>
            <a:r>
              <a:rPr lang="en-US" sz="3200" dirty="0"/>
              <a:t>, </a:t>
            </a:r>
            <a:r>
              <a:rPr lang="en-US" sz="3200" dirty="0" err="1"/>
              <a:t>arvamuste</a:t>
            </a:r>
            <a:r>
              <a:rPr lang="en-US" sz="3200" dirty="0"/>
              <a:t> ja </a:t>
            </a:r>
            <a:r>
              <a:rPr lang="en-US" sz="3200" dirty="0" err="1"/>
              <a:t>sõnumite</a:t>
            </a:r>
            <a:r>
              <a:rPr lang="en-US" sz="3200" dirty="0"/>
              <a:t> </a:t>
            </a:r>
            <a:r>
              <a:rPr lang="en-US" sz="3200" dirty="0" err="1"/>
              <a:t>koondamine</a:t>
            </a:r>
            <a:endParaRPr lang="en-US" sz="3200" dirty="0"/>
          </a:p>
          <a:p>
            <a:pPr marL="685800" indent="-457200">
              <a:buAutoNum type="arabicPeriod"/>
            </a:pPr>
            <a:r>
              <a:rPr lang="en-US" sz="3200" dirty="0" err="1"/>
              <a:t>Rahvusvaheline</a:t>
            </a:r>
            <a:r>
              <a:rPr lang="en-US" sz="3200" dirty="0"/>
              <a:t> </a:t>
            </a:r>
            <a:r>
              <a:rPr lang="en-US" sz="3200" dirty="0" err="1"/>
              <a:t>infovahetus</a:t>
            </a:r>
            <a:endParaRPr lang="en-US" sz="3200" dirty="0"/>
          </a:p>
          <a:p>
            <a:pPr marL="571500" indent="-342900"/>
            <a:endParaRPr lang="et-EE" sz="3200" b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1A6942A-B36B-4434-9812-1D0141D546C6}"/>
              </a:ext>
            </a:extLst>
          </p:cNvPr>
          <p:cNvCxnSpPr/>
          <p:nvPr/>
        </p:nvCxnSpPr>
        <p:spPr>
          <a:xfrm>
            <a:off x="731519" y="1493521"/>
            <a:ext cx="998728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142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F1553-8163-4BBD-918A-EF3582B63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accent1"/>
                </a:solidFill>
              </a:rPr>
              <a:t>Teabevahetus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sihtrühmad</a:t>
            </a:r>
            <a:endParaRPr lang="et-EE" b="1" dirty="0">
              <a:solidFill>
                <a:schemeClr val="accent1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1A6942A-B36B-4434-9812-1D0141D546C6}"/>
              </a:ext>
            </a:extLst>
          </p:cNvPr>
          <p:cNvCxnSpPr/>
          <p:nvPr/>
        </p:nvCxnSpPr>
        <p:spPr>
          <a:xfrm>
            <a:off x="731519" y="1493521"/>
            <a:ext cx="998728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26FE3FB6-30B1-481E-8654-5A097934918F}"/>
              </a:ext>
            </a:extLst>
          </p:cNvPr>
          <p:cNvSpPr/>
          <p:nvPr/>
        </p:nvSpPr>
        <p:spPr>
          <a:xfrm>
            <a:off x="2447925" y="3429000"/>
            <a:ext cx="3505200" cy="290512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17C07AA-2581-4DB4-BFCA-321636F7DCA9}"/>
              </a:ext>
            </a:extLst>
          </p:cNvPr>
          <p:cNvSpPr/>
          <p:nvPr/>
        </p:nvSpPr>
        <p:spPr>
          <a:xfrm>
            <a:off x="4991417" y="3428999"/>
            <a:ext cx="3505200" cy="290512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315EC5E-94CC-49A9-AFF5-C8151640A188}"/>
              </a:ext>
            </a:extLst>
          </p:cNvPr>
          <p:cNvSpPr/>
          <p:nvPr/>
        </p:nvSpPr>
        <p:spPr>
          <a:xfrm>
            <a:off x="3839209" y="1976436"/>
            <a:ext cx="3505200" cy="290512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7CD6F7-EE84-4B6F-9085-4E8250AADD90}"/>
              </a:ext>
            </a:extLst>
          </p:cNvPr>
          <p:cNvSpPr txBox="1"/>
          <p:nvPr/>
        </p:nvSpPr>
        <p:spPr>
          <a:xfrm>
            <a:off x="4969619" y="2773919"/>
            <a:ext cx="1244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AVALIKKUS</a:t>
            </a:r>
            <a:endParaRPr lang="et-EE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74950B-457B-4E61-A0BA-24F6FACF9452}"/>
              </a:ext>
            </a:extLst>
          </p:cNvPr>
          <p:cNvSpPr txBox="1"/>
          <p:nvPr/>
        </p:nvSpPr>
        <p:spPr>
          <a:xfrm>
            <a:off x="3249334" y="4839769"/>
            <a:ext cx="1410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ETTEVÕTTED</a:t>
            </a:r>
            <a:endParaRPr lang="et-EE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070BAD-5305-44EC-8513-CC8EA9E0388F}"/>
              </a:ext>
            </a:extLst>
          </p:cNvPr>
          <p:cNvSpPr txBox="1"/>
          <p:nvPr/>
        </p:nvSpPr>
        <p:spPr>
          <a:xfrm>
            <a:off x="6279600" y="4797977"/>
            <a:ext cx="1654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AVALIK SEKTOR</a:t>
            </a:r>
            <a:endParaRPr lang="et-EE" b="1" dirty="0"/>
          </a:p>
        </p:txBody>
      </p:sp>
    </p:spTree>
    <p:extLst>
      <p:ext uri="{BB962C8B-B14F-4D97-AF65-F5344CB8AC3E}">
        <p14:creationId xmlns:p14="http://schemas.microsoft.com/office/powerpoint/2010/main" val="3360052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F1553-8163-4BBD-918A-EF3582B63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accent1"/>
                </a:solidFill>
              </a:rPr>
              <a:t>Kuidas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>
                <a:solidFill>
                  <a:schemeClr val="accent1"/>
                </a:solidFill>
              </a:rPr>
              <a:t>edasi?</a:t>
            </a:r>
            <a:endParaRPr lang="et-EE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04133-1EDF-47AD-8A51-B817EA33D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19" y="1917752"/>
            <a:ext cx="10036277" cy="3991436"/>
          </a:xfrm>
        </p:spPr>
        <p:txBody>
          <a:bodyPr>
            <a:normAutofit/>
          </a:bodyPr>
          <a:lstStyle/>
          <a:p>
            <a:pPr marL="685800" indent="-457200">
              <a:buAutoNum type="arabicPeriod"/>
            </a:pPr>
            <a:r>
              <a:rPr lang="en-US" sz="3200" dirty="0" err="1"/>
              <a:t>Huvitatud</a:t>
            </a:r>
            <a:r>
              <a:rPr lang="en-US" sz="3200" dirty="0"/>
              <a:t> </a:t>
            </a:r>
            <a:r>
              <a:rPr lang="en-US" sz="3200" dirty="0" err="1"/>
              <a:t>osapoolte</a:t>
            </a:r>
            <a:r>
              <a:rPr lang="en-US" sz="3200" dirty="0"/>
              <a:t> </a:t>
            </a:r>
            <a:r>
              <a:rPr lang="en-US" sz="3200" dirty="0" err="1"/>
              <a:t>koondamine</a:t>
            </a:r>
            <a:r>
              <a:rPr lang="en-US" sz="3200" dirty="0"/>
              <a:t> (</a:t>
            </a:r>
            <a:r>
              <a:rPr lang="en-US" sz="3200" dirty="0" err="1"/>
              <a:t>sihtrühmade</a:t>
            </a:r>
            <a:r>
              <a:rPr lang="en-US" sz="3200" dirty="0"/>
              <a:t> </a:t>
            </a:r>
            <a:r>
              <a:rPr lang="en-US" sz="3200" dirty="0" err="1"/>
              <a:t>alusel</a:t>
            </a:r>
            <a:r>
              <a:rPr lang="en-US" sz="3200" dirty="0"/>
              <a:t>)</a:t>
            </a:r>
          </a:p>
          <a:p>
            <a:pPr marL="685800" indent="-457200">
              <a:buAutoNum type="arabicPeriod"/>
            </a:pPr>
            <a:r>
              <a:rPr lang="en-US" sz="3200" dirty="0" err="1"/>
              <a:t>Teabe</a:t>
            </a:r>
            <a:r>
              <a:rPr lang="en-US" sz="3200" dirty="0"/>
              <a:t> </a:t>
            </a:r>
            <a:r>
              <a:rPr lang="en-US" sz="3200" dirty="0" err="1"/>
              <a:t>koondamine</a:t>
            </a:r>
            <a:r>
              <a:rPr lang="en-US" sz="3200" dirty="0"/>
              <a:t> ja </a:t>
            </a:r>
            <a:r>
              <a:rPr lang="en-US" sz="3200" dirty="0" err="1"/>
              <a:t>levitamine</a:t>
            </a:r>
            <a:r>
              <a:rPr lang="en-US" sz="3200" dirty="0"/>
              <a:t> – </a:t>
            </a:r>
            <a:r>
              <a:rPr lang="en-US" sz="3200" dirty="0" err="1"/>
              <a:t>olemasolevad</a:t>
            </a:r>
            <a:r>
              <a:rPr lang="en-US" sz="3200" dirty="0"/>
              <a:t> ja </a:t>
            </a:r>
            <a:r>
              <a:rPr lang="en-US" sz="3200" dirty="0" err="1"/>
              <a:t>puuduvad</a:t>
            </a:r>
            <a:r>
              <a:rPr lang="en-US" sz="3200" dirty="0"/>
              <a:t> </a:t>
            </a:r>
            <a:r>
              <a:rPr lang="en-US" sz="3200" dirty="0" err="1"/>
              <a:t>infoplatvormid</a:t>
            </a:r>
            <a:r>
              <a:rPr lang="en-US" sz="3200" dirty="0"/>
              <a:t> ja </a:t>
            </a:r>
            <a:r>
              <a:rPr lang="en-US" sz="3200" dirty="0" err="1"/>
              <a:t>kanalid</a:t>
            </a:r>
            <a:endParaRPr lang="en-US" sz="3200" dirty="0"/>
          </a:p>
          <a:p>
            <a:pPr marL="685800" indent="-457200">
              <a:buAutoNum type="arabicPeriod"/>
            </a:pPr>
            <a:r>
              <a:rPr lang="en-US" sz="3200" dirty="0"/>
              <a:t>2021. a </a:t>
            </a:r>
            <a:r>
              <a:rPr lang="en-US" sz="3200" dirty="0" err="1"/>
              <a:t>initsiatiivide</a:t>
            </a:r>
            <a:r>
              <a:rPr lang="en-US" sz="3200" dirty="0"/>
              <a:t> ja </a:t>
            </a:r>
            <a:r>
              <a:rPr lang="en-US" sz="3200" dirty="0" err="1"/>
              <a:t>ürituste</a:t>
            </a:r>
            <a:r>
              <a:rPr lang="en-US" sz="3200" dirty="0"/>
              <a:t> </a:t>
            </a:r>
            <a:r>
              <a:rPr lang="en-US" sz="3200" dirty="0" err="1"/>
              <a:t>teabe</a:t>
            </a:r>
            <a:r>
              <a:rPr lang="en-US" sz="3200" dirty="0"/>
              <a:t> </a:t>
            </a:r>
            <a:r>
              <a:rPr lang="en-US" sz="3200" dirty="0" err="1"/>
              <a:t>koondamine</a:t>
            </a:r>
            <a:r>
              <a:rPr lang="en-US" sz="3200" dirty="0"/>
              <a:t> ja </a:t>
            </a:r>
            <a:r>
              <a:rPr lang="en-US" sz="3200" dirty="0" err="1"/>
              <a:t>koordineerimine</a:t>
            </a:r>
            <a:endParaRPr lang="en-US" sz="3200" dirty="0"/>
          </a:p>
          <a:p>
            <a:pPr marL="685800" indent="-457200">
              <a:buAutoNum type="arabicPeriod"/>
            </a:pPr>
            <a:r>
              <a:rPr lang="en-US" sz="3200" dirty="0" err="1"/>
              <a:t>Regulaarsed</a:t>
            </a:r>
            <a:r>
              <a:rPr lang="en-US" sz="3200" dirty="0"/>
              <a:t> </a:t>
            </a:r>
            <a:r>
              <a:rPr lang="en-US" sz="3200" dirty="0" err="1"/>
              <a:t>huvipoolte</a:t>
            </a:r>
            <a:r>
              <a:rPr lang="en-US" sz="3200" dirty="0"/>
              <a:t> </a:t>
            </a:r>
            <a:r>
              <a:rPr lang="en-US" sz="3200" dirty="0" err="1"/>
              <a:t>kohtumised</a:t>
            </a:r>
            <a:endParaRPr lang="en-US" sz="3200" dirty="0"/>
          </a:p>
          <a:p>
            <a:pPr marL="571500" indent="-342900"/>
            <a:endParaRPr lang="et-EE" sz="3200" b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1A6942A-B36B-4434-9812-1D0141D546C6}"/>
              </a:ext>
            </a:extLst>
          </p:cNvPr>
          <p:cNvCxnSpPr/>
          <p:nvPr/>
        </p:nvCxnSpPr>
        <p:spPr>
          <a:xfrm>
            <a:off x="731519" y="1493521"/>
            <a:ext cx="998728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3357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B5836B143DC4489B22C23BC79EF2DD" ma:contentTypeVersion="12" ma:contentTypeDescription="Create a new document." ma:contentTypeScope="" ma:versionID="c8cc16dd392668321861202febc8ebf7">
  <xsd:schema xmlns:xsd="http://www.w3.org/2001/XMLSchema" xmlns:xs="http://www.w3.org/2001/XMLSchema" xmlns:p="http://schemas.microsoft.com/office/2006/metadata/properties" xmlns:ns2="51bd50d0-d8f0-4351-bcc9-bc0089db6ffe" xmlns:ns3="0e000f76-03c3-4a6d-ba20-82435f178b63" targetNamespace="http://schemas.microsoft.com/office/2006/metadata/properties" ma:root="true" ma:fieldsID="19701b534fbd821d61d6b57926767791" ns2:_="" ns3:_="">
    <xsd:import namespace="51bd50d0-d8f0-4351-bcc9-bc0089db6ffe"/>
    <xsd:import namespace="0e000f76-03c3-4a6d-ba20-82435f178b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bd50d0-d8f0-4351-bcc9-bc0089db6f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000f76-03c3-4a6d-ba20-82435f178b6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5376BA-D14E-4D22-928A-B1B23FC0505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09682C5-C301-413C-9BAA-3DA75F73D2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D998BE-DE53-4B9E-ACB5-A7123FA0D0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bd50d0-d8f0-4351-bcc9-bc0089db6ffe"/>
    <ds:schemaRef ds:uri="0e000f76-03c3-4a6d-ba20-82435f178b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147</Words>
  <Application>Microsoft Office PowerPoint</Application>
  <PresentationFormat>Widescreen</PresentationFormat>
  <Paragraphs>29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Ringmajanduse teabevahetuse rakkerühm</vt:lpstr>
      <vt:lpstr>Kohtumise päevakava</vt:lpstr>
      <vt:lpstr>RINGMAJANDUSE FOORUM platvorm ringmajandusest huvitatud ettevõtetele</vt:lpstr>
      <vt:lpstr>Rakkerühma eesmärgid</vt:lpstr>
      <vt:lpstr>Teabevahetus sihtrühmad</vt:lpstr>
      <vt:lpstr>Kuidas edasi?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RINGMAJANDUS JA  RINGDISAIN</dc:title>
  <dc:creator>Harri Moora</dc:creator>
  <cp:lastModifiedBy>Harri Moora</cp:lastModifiedBy>
  <cp:revision>54</cp:revision>
  <dcterms:created xsi:type="dcterms:W3CDTF">2020-09-14T09:41:44Z</dcterms:created>
  <dcterms:modified xsi:type="dcterms:W3CDTF">2021-04-28T12:09:06Z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0x0101009FB5836B143DC4489B22C23BC79EF2DD</vt:lpwstr>
  </property>
</Properties>
</file>